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Lst>
  <p:notesMasterIdLst>
    <p:notesMasterId r:id="rId15"/>
  </p:notesMasterIdLst>
  <p:sldIdLst>
    <p:sldId id="426" r:id="rId2"/>
    <p:sldId id="433" r:id="rId3"/>
    <p:sldId id="427" r:id="rId4"/>
    <p:sldId id="428" r:id="rId5"/>
    <p:sldId id="475" r:id="rId6"/>
    <p:sldId id="473" r:id="rId7"/>
    <p:sldId id="429" r:id="rId8"/>
    <p:sldId id="471" r:id="rId9"/>
    <p:sldId id="470" r:id="rId10"/>
    <p:sldId id="477" r:id="rId11"/>
    <p:sldId id="474" r:id="rId12"/>
    <p:sldId id="476" r:id="rId13"/>
    <p:sldId id="434" r:id="rId14"/>
  </p:sldIdLst>
  <p:sldSz cx="9144000" cy="5143500" type="screen16x9"/>
  <p:notesSz cx="6858000" cy="9144000"/>
  <p:embeddedFontLst>
    <p:embeddedFont>
      <p:font typeface="Orly's Font 2" panose="020B0604020202020204" charset="0"/>
      <p:regular r:id="rId16"/>
    </p:embeddedFont>
    <p:embeddedFont>
      <p:font typeface="Calibri" panose="020F0502020204030204" pitchFamily="34" charset="0"/>
      <p:regular r:id="rId17"/>
      <p:bold r:id="rId18"/>
      <p:italic r:id="rId19"/>
      <p:boldItalic r:id="rId20"/>
    </p:embeddedFont>
    <p:embeddedFont>
      <p:font typeface="Verdana" panose="020B0604030504040204" pitchFamily="34" charset="0"/>
      <p:regular r:id="rId21"/>
      <p:bold r:id="rId22"/>
      <p:italic r:id="rId23"/>
      <p:boldItalic r:id="rId24"/>
    </p:embeddedFont>
  </p:embeddedFont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A302"/>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8734" autoAdjust="0"/>
    <p:restoredTop sz="86323" autoAdjust="0"/>
  </p:normalViewPr>
  <p:slideViewPr>
    <p:cSldViewPr>
      <p:cViewPr>
        <p:scale>
          <a:sx n="84" d="100"/>
          <a:sy n="84" d="100"/>
        </p:scale>
        <p:origin x="-72" y="-72"/>
      </p:cViewPr>
      <p:guideLst>
        <p:guide orient="horz" pos="1361"/>
        <p:guide pos="2880"/>
      </p:guideLst>
    </p:cSldViewPr>
  </p:slideViewPr>
  <p:outlineViewPr>
    <p:cViewPr>
      <p:scale>
        <a:sx n="33" d="100"/>
        <a:sy n="33" d="100"/>
      </p:scale>
      <p:origin x="0" y="0"/>
    </p:cViewPr>
  </p:outlineViewPr>
  <p:notesTextViewPr>
    <p:cViewPr>
      <p:scale>
        <a:sx n="1" d="1"/>
        <a:sy n="1" d="1"/>
      </p:scale>
      <p:origin x="0" y="294"/>
    </p:cViewPr>
  </p:notesTextViewPr>
  <p:sorterViewPr>
    <p:cViewPr>
      <p:scale>
        <a:sx n="100" d="100"/>
        <a:sy n="100" d="100"/>
      </p:scale>
      <p:origin x="0" y="0"/>
    </p:cViewPr>
  </p:sorterViewPr>
  <p:gridSpacing cx="114300" cy="1143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9.fntdata"/><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font" Target="fonts/font8.fntdata"/><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7.fntdata"/><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1139CB-FC8D-44BF-B5C4-C14ECADF62A0}" type="datetimeFigureOut">
              <a:rPr lang="en-US" smtClean="0"/>
              <a:t>6/7/2015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FCE615-EFDB-420A-87DA-FB6ECB7719F7}" type="slidenum">
              <a:rPr lang="en-US" smtClean="0"/>
              <a:t>‹#›</a:t>
            </a:fld>
            <a:endParaRPr lang="en-US"/>
          </a:p>
        </p:txBody>
      </p:sp>
    </p:spTree>
    <p:extLst>
      <p:ext uri="{BB962C8B-B14F-4D97-AF65-F5344CB8AC3E}">
        <p14:creationId xmlns:p14="http://schemas.microsoft.com/office/powerpoint/2010/main" val="3385030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I have a puppy! How do I know how long his leash should be? I read in</a:t>
            </a:r>
            <a:r>
              <a:rPr lang="en-US" baseline="0" dirty="0" smtClean="0"/>
              <a:t> an article that a puppy’s leash should be between 4 and 6 feet long. The person at the animal shelter said between 1 and 2 yards. Which one will be the best?</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a:t>
            </a:fld>
            <a:endParaRPr lang="en-US"/>
          </a:p>
        </p:txBody>
      </p:sp>
    </p:spTree>
    <p:extLst>
      <p:ext uri="{BB962C8B-B14F-4D97-AF65-F5344CB8AC3E}">
        <p14:creationId xmlns:p14="http://schemas.microsoft.com/office/powerpoint/2010/main" val="2095878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common misunderstanding is forgetting the relationship between units of measure. For example,</a:t>
            </a:r>
            <a:r>
              <a:rPr lang="en-US" baseline="0" dirty="0" smtClean="0"/>
              <a:t> you might think that a recycling bin that is 3 feet long is longer than a bin that is 1 yard long, because 3 is more than 1. But this is forgetting the relationship between units of measure. Remember, feet and yards are in the same system and we know that a length of three feet is equal to a length of one yard.</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10</a:t>
            </a:fld>
            <a:endParaRPr lang="en-US"/>
          </a:p>
        </p:txBody>
      </p:sp>
    </p:spTree>
    <p:extLst>
      <p:ext uri="{BB962C8B-B14F-4D97-AF65-F5344CB8AC3E}">
        <p14:creationId xmlns:p14="http://schemas.microsoft.com/office/powerpoint/2010/main" val="8474234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I’ll measure this last leash. I can measure it with a ruler by marking the end of it and placing it at the mark, and so on. When I am done, I see that this leash is 5 feet long. </a:t>
            </a:r>
          </a:p>
          <a:p>
            <a:r>
              <a:rPr lang="en-US" dirty="0" smtClean="0"/>
              <a:t>Let’s see what happens when I measure it with a yard stick. I can see that there’s one whole yard, but there is still some of the leash left over. What should I do? Well, I can now measure with feet. 1, 2,  then when I lined up my rulers, I find that there are 2 additional feet.  2 feet of the next one. This leash is best for my puppy- it’s between 4 and 6 feet AND between 1 and 2 yards. </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11</a:t>
            </a:fld>
            <a:endParaRPr lang="en-US"/>
          </a:p>
        </p:txBody>
      </p:sp>
    </p:spTree>
    <p:extLst>
      <p:ext uri="{BB962C8B-B14F-4D97-AF65-F5344CB8AC3E}">
        <p14:creationId xmlns:p14="http://schemas.microsoft.com/office/powerpoint/2010/main" val="12042706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let’s go back to the</a:t>
            </a:r>
            <a:r>
              <a:rPr lang="en-US" baseline="0" dirty="0" smtClean="0"/>
              <a:t> original problem and use our data chart to solve it. The leash should be between 4 and 6 feet, or between 1 and 2 yards. Which of the 3 leashes we measured is the size that fits that description? Leash 1 is 2 feet and less than 1 yard, so it won’t work. Leash 2 is 3 feet, the same as 1 yard, but one yard isn’t </a:t>
            </a:r>
            <a:r>
              <a:rPr lang="en-US" i="1" baseline="0" dirty="0" smtClean="0"/>
              <a:t>between</a:t>
            </a:r>
            <a:r>
              <a:rPr lang="en-US" baseline="0" dirty="0" smtClean="0"/>
              <a:t> 1 and 2 yards. Leash 3 is 5 feet long, which is between 4 and 6 feet, and it’s 1 yard plus 2 more feet- definitely between 1 and 2 yards, and definitely the leash for us!</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12</a:t>
            </a:fld>
            <a:endParaRPr lang="en-US"/>
          </a:p>
        </p:txBody>
      </p:sp>
    </p:spTree>
    <p:extLst>
      <p:ext uri="{BB962C8B-B14F-4D97-AF65-F5344CB8AC3E}">
        <p14:creationId xmlns:p14="http://schemas.microsoft.com/office/powerpoint/2010/main" val="30755636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In this lesson, you will learn how to compare the results of measuring an object twice by using different units in the same system.</a:t>
            </a:r>
          </a:p>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13</a:t>
            </a:fld>
            <a:endParaRPr lang="en-US"/>
          </a:p>
        </p:txBody>
      </p:sp>
    </p:spTree>
    <p:extLst>
      <p:ext uri="{BB962C8B-B14F-4D97-AF65-F5344CB8AC3E}">
        <p14:creationId xmlns:p14="http://schemas.microsoft.com/office/powerpoint/2010/main" val="33202961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In this lesson, you will learn how to compare the results of measuring an object twice by using different units in the same system.</a:t>
            </a:r>
          </a:p>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2</a:t>
            </a:fld>
            <a:endParaRPr lang="en-US"/>
          </a:p>
        </p:txBody>
      </p:sp>
    </p:spTree>
    <p:extLst>
      <p:ext uri="{BB962C8B-B14F-4D97-AF65-F5344CB8AC3E}">
        <p14:creationId xmlns:p14="http://schemas.microsoft.com/office/powerpoint/2010/main" val="475590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You already know that there are two systems of measurement, the Metric system and the Customary system. When we talk about lengths (or how long something is) we can use either the Metric system’s units or the customary system’s units to measure Centimeters and meters are in the Metric System, and inches, feet and yards are in the Customary System. In this lesson, we will</a:t>
            </a:r>
            <a:r>
              <a:rPr lang="en-US" baseline="0" dirty="0" smtClean="0"/>
              <a:t> focus on the customary system.</a:t>
            </a:r>
            <a:endParaRPr lang="en-US"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3</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It can be easy to confuse Metric and Customary units. Remember though, that they are completely different systems and so mixing them up will give you a mixed up length measurement.</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4</a:t>
            </a:fld>
            <a:endParaRPr lang="en-US"/>
          </a:p>
        </p:txBody>
      </p:sp>
    </p:spTree>
    <p:extLst>
      <p:ext uri="{BB962C8B-B14F-4D97-AF65-F5344CB8AC3E}">
        <p14:creationId xmlns:p14="http://schemas.microsoft.com/office/powerpoint/2010/main" val="1669814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First I need to reread the whole</a:t>
            </a:r>
            <a:r>
              <a:rPr lang="en-US" baseline="0" dirty="0" smtClean="0"/>
              <a:t> problem to understand exactly what I’m trying to find out. An article says a puppy’s leash should be between 4 and 6 feet. An Animal Shelter worker said between 1 and 2 yards. Which leash will be the best size?</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5</a:t>
            </a:fld>
            <a:endParaRPr lang="en-US"/>
          </a:p>
        </p:txBody>
      </p:sp>
    </p:spTree>
    <p:extLst>
      <p:ext uri="{BB962C8B-B14F-4D97-AF65-F5344CB8AC3E}">
        <p14:creationId xmlns:p14="http://schemas.microsoft.com/office/powerpoint/2010/main" val="28705804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First,</a:t>
            </a:r>
            <a:r>
              <a:rPr lang="en-US" baseline="0" dirty="0" smtClean="0"/>
              <a:t> I need to understand exactly what I want to measure. For this task, my measurements should be of the leash only, NOT the collar. </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6</a:t>
            </a:fld>
            <a:endParaRPr lang="en-US"/>
          </a:p>
        </p:txBody>
      </p:sp>
    </p:spTree>
    <p:extLst>
      <p:ext uri="{BB962C8B-B14F-4D97-AF65-F5344CB8AC3E}">
        <p14:creationId xmlns:p14="http://schemas.microsoft.com/office/powerpoint/2010/main" val="26673126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My next step is to use what I know about the units I’m using to compare them. Feet are smaller than yards, and there are 3 feet in each yard.</a:t>
            </a:r>
          </a:p>
        </p:txBody>
      </p:sp>
      <p:sp>
        <p:nvSpPr>
          <p:cNvPr id="4" name="Slide Number Placeholder 3"/>
          <p:cNvSpPr>
            <a:spLocks noGrp="1"/>
          </p:cNvSpPr>
          <p:nvPr>
            <p:ph type="sldNum" sz="quarter" idx="10"/>
          </p:nvPr>
        </p:nvSpPr>
        <p:spPr/>
        <p:txBody>
          <a:bodyPr/>
          <a:lstStyle/>
          <a:p>
            <a:fld id="{5AFCE615-EFDB-420A-87DA-FB6ECB7719F7}" type="slidenum">
              <a:rPr lang="en-US" smtClean="0"/>
              <a:t>7</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Next, I will measure a leash in feet, and then measure it again in yards. The first leash, without the collar, is 2 feet because I have lined up 2 rulers end to end with no spaces, and they equal the length of the leash. I can still use a yardstick or a measuring tape to measure, but this leash is definitely too short. I’ll record my results on a chart. to keep track of it.</a:t>
            </a:r>
          </a:p>
        </p:txBody>
      </p:sp>
      <p:sp>
        <p:nvSpPr>
          <p:cNvPr id="4" name="Slide Number Placeholder 3"/>
          <p:cNvSpPr>
            <a:spLocks noGrp="1"/>
          </p:cNvSpPr>
          <p:nvPr>
            <p:ph type="sldNum" sz="quarter" idx="10"/>
          </p:nvPr>
        </p:nvSpPr>
        <p:spPr/>
        <p:txBody>
          <a:bodyPr/>
          <a:lstStyle/>
          <a:p>
            <a:fld id="{5AFCE615-EFDB-420A-87DA-FB6ECB7719F7}" type="slidenum">
              <a:rPr lang="en-US" smtClean="0"/>
              <a:t>8</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The next leash is exactly 3 feet long. I know this because I have lined up my 1 foot rulers end to end without touching and they equal the length of the leash. Next, I am going to measure with a yard stick. I know that one yard is equal to three feet,  so I am not surprised to see that this leash equals 1 yard because I already know that it equaled three feet.</a:t>
            </a:r>
          </a:p>
        </p:txBody>
      </p:sp>
      <p:sp>
        <p:nvSpPr>
          <p:cNvPr id="4" name="Slide Number Placeholder 3"/>
          <p:cNvSpPr>
            <a:spLocks noGrp="1"/>
          </p:cNvSpPr>
          <p:nvPr>
            <p:ph type="sldNum" sz="quarter" idx="10"/>
          </p:nvPr>
        </p:nvSpPr>
        <p:spPr/>
        <p:txBody>
          <a:bodyPr/>
          <a:lstStyle/>
          <a:p>
            <a:fld id="{5AFCE615-EFDB-420A-87DA-FB6ECB7719F7}" type="slidenum">
              <a:rPr lang="en-US" smtClean="0"/>
              <a:t>9</a:t>
            </a:fld>
            <a:endParaRPr lang="en-US"/>
          </a:p>
        </p:txBody>
      </p:sp>
    </p:spTree>
    <p:extLst>
      <p:ext uri="{BB962C8B-B14F-4D97-AF65-F5344CB8AC3E}">
        <p14:creationId xmlns:p14="http://schemas.microsoft.com/office/powerpoint/2010/main" val="22269896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8102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t's Review">
    <p:spTree>
      <p:nvGrpSpPr>
        <p:cNvPr id="1" name=""/>
        <p:cNvGrpSpPr/>
        <p:nvPr/>
      </p:nvGrpSpPr>
      <p:grpSpPr>
        <a:xfrm>
          <a:off x="0" y="0"/>
          <a:ext cx="0" cy="0"/>
          <a:chOff x="0" y="0"/>
          <a:chExt cx="0" cy="0"/>
        </a:xfrm>
      </p:grpSpPr>
      <p:sp>
        <p:nvSpPr>
          <p:cNvPr id="5" name="Rectangle 4"/>
          <p:cNvSpPr/>
          <p:nvPr userDrawn="1"/>
        </p:nvSpPr>
        <p:spPr bwMode="auto">
          <a:xfrm>
            <a:off x="221877" y="183731"/>
            <a:ext cx="27499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Let’s Review</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0418837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 Common Misunderstanding">
    <p:spTree>
      <p:nvGrpSpPr>
        <p:cNvPr id="1" name=""/>
        <p:cNvGrpSpPr/>
        <p:nvPr/>
      </p:nvGrpSpPr>
      <p:grpSpPr>
        <a:xfrm>
          <a:off x="0" y="0"/>
          <a:ext cx="0" cy="0"/>
          <a:chOff x="0" y="0"/>
          <a:chExt cx="0" cy="0"/>
        </a:xfrm>
      </p:grpSpPr>
      <p:sp>
        <p:nvSpPr>
          <p:cNvPr id="6" name="Rectangle 5"/>
          <p:cNvSpPr/>
          <p:nvPr userDrawn="1"/>
        </p:nvSpPr>
        <p:spPr bwMode="auto">
          <a:xfrm>
            <a:off x="221876" y="183731"/>
            <a:ext cx="5035924" cy="55921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A Common Misunderstanding</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2190265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re Lesson">
    <p:spTree>
      <p:nvGrpSpPr>
        <p:cNvPr id="1" name=""/>
        <p:cNvGrpSpPr/>
        <p:nvPr/>
      </p:nvGrpSpPr>
      <p:grpSpPr>
        <a:xfrm>
          <a:off x="0" y="0"/>
          <a:ext cx="0" cy="0"/>
          <a:chOff x="0" y="0"/>
          <a:chExt cx="0" cy="0"/>
        </a:xfrm>
      </p:grpSpPr>
      <p:sp>
        <p:nvSpPr>
          <p:cNvPr id="6" name="Rectangle 5"/>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Core Lesson</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2452673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ext Placeholder 2"/>
          <p:cNvSpPr>
            <a:spLocks noGrp="1"/>
          </p:cNvSpPr>
          <p:nvPr>
            <p:ph type="body" idx="1"/>
          </p:nvPr>
        </p:nvSpPr>
        <p:spPr bwMode="auto">
          <a:xfrm>
            <a:off x="114300" y="102870"/>
            <a:ext cx="8915400" cy="4320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4" name="Picture 3" descr="C:\Users\Eric Westendorf\Dropbox\LearnZillion\marketing\Logo\NEW LOGO!\LearnZillion just the long logo-0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629408" y="4606572"/>
            <a:ext cx="2400301" cy="48006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14" r:id="rId1"/>
    <p:sldLayoutId id="2147483709" r:id="rId2"/>
    <p:sldLayoutId id="2147483702" r:id="rId3"/>
    <p:sldLayoutId id="2147483715" r:id="rId4"/>
  </p:sldLayoutIdLst>
  <p:timing>
    <p:tnLst>
      <p:par>
        <p:cTn id="1" dur="indefinite" restart="never" nodeType="tmRoot"/>
      </p:par>
    </p:tnLst>
  </p:timing>
  <p:txStyles>
    <p:titleStyle>
      <a:lvl1pPr algn="l" rtl="0" fontAlgn="base">
        <a:spcBef>
          <a:spcPct val="0"/>
        </a:spcBef>
        <a:spcAft>
          <a:spcPct val="0"/>
        </a:spcAft>
        <a:defRPr sz="2400" b="0" kern="1200">
          <a:solidFill>
            <a:schemeClr val="tx1"/>
          </a:solidFill>
          <a:latin typeface="+mj-lt"/>
          <a:ea typeface="+mj-ea"/>
          <a:cs typeface="+mj-cs"/>
        </a:defRPr>
      </a:lvl1pPr>
      <a:lvl2pPr algn="l" rtl="0" fontAlgn="base">
        <a:spcBef>
          <a:spcPct val="0"/>
        </a:spcBef>
        <a:spcAft>
          <a:spcPct val="0"/>
        </a:spcAft>
        <a:defRPr sz="2400" b="1">
          <a:solidFill>
            <a:schemeClr val="bg1"/>
          </a:solidFill>
          <a:latin typeface="Calibri" pitchFamily="34" charset="0"/>
        </a:defRPr>
      </a:lvl2pPr>
      <a:lvl3pPr algn="l" rtl="0" fontAlgn="base">
        <a:spcBef>
          <a:spcPct val="0"/>
        </a:spcBef>
        <a:spcAft>
          <a:spcPct val="0"/>
        </a:spcAft>
        <a:defRPr sz="2400" b="1">
          <a:solidFill>
            <a:schemeClr val="bg1"/>
          </a:solidFill>
          <a:latin typeface="Calibri" pitchFamily="34" charset="0"/>
        </a:defRPr>
      </a:lvl3pPr>
      <a:lvl4pPr algn="l" rtl="0" fontAlgn="base">
        <a:spcBef>
          <a:spcPct val="0"/>
        </a:spcBef>
        <a:spcAft>
          <a:spcPct val="0"/>
        </a:spcAft>
        <a:defRPr sz="2400" b="1">
          <a:solidFill>
            <a:schemeClr val="bg1"/>
          </a:solidFill>
          <a:latin typeface="Calibri" pitchFamily="34" charset="0"/>
        </a:defRPr>
      </a:lvl4pPr>
      <a:lvl5pPr algn="l" rtl="0" fontAlgn="base">
        <a:spcBef>
          <a:spcPct val="0"/>
        </a:spcBef>
        <a:spcAft>
          <a:spcPct val="0"/>
        </a:spcAft>
        <a:defRPr sz="2400" b="1">
          <a:solidFill>
            <a:schemeClr val="bg1"/>
          </a:solidFill>
          <a:latin typeface="Calibri" pitchFamily="34" charset="0"/>
        </a:defRPr>
      </a:lvl5pPr>
      <a:lvl6pPr marL="457200" algn="l" rtl="0" fontAlgn="base">
        <a:spcBef>
          <a:spcPct val="0"/>
        </a:spcBef>
        <a:spcAft>
          <a:spcPct val="0"/>
        </a:spcAft>
        <a:defRPr sz="2400" b="1">
          <a:solidFill>
            <a:schemeClr val="bg1"/>
          </a:solidFill>
          <a:latin typeface="Calibri" pitchFamily="34" charset="0"/>
        </a:defRPr>
      </a:lvl6pPr>
      <a:lvl7pPr marL="914400" algn="l" rtl="0" fontAlgn="base">
        <a:spcBef>
          <a:spcPct val="0"/>
        </a:spcBef>
        <a:spcAft>
          <a:spcPct val="0"/>
        </a:spcAft>
        <a:defRPr sz="2400" b="1">
          <a:solidFill>
            <a:schemeClr val="bg1"/>
          </a:solidFill>
          <a:latin typeface="Calibri" pitchFamily="34" charset="0"/>
        </a:defRPr>
      </a:lvl7pPr>
      <a:lvl8pPr marL="1371600" algn="l" rtl="0" fontAlgn="base">
        <a:spcBef>
          <a:spcPct val="0"/>
        </a:spcBef>
        <a:spcAft>
          <a:spcPct val="0"/>
        </a:spcAft>
        <a:defRPr sz="2400" b="1">
          <a:solidFill>
            <a:schemeClr val="bg1"/>
          </a:solidFill>
          <a:latin typeface="Calibri" pitchFamily="34" charset="0"/>
        </a:defRPr>
      </a:lvl8pPr>
      <a:lvl9pPr marL="1828800" algn="l" rtl="0" fontAlgn="base">
        <a:spcBef>
          <a:spcPct val="0"/>
        </a:spcBef>
        <a:spcAft>
          <a:spcPct val="0"/>
        </a:spcAft>
        <a:defRPr sz="2400" b="1">
          <a:solidFill>
            <a:schemeClr val="bg1"/>
          </a:solidFill>
          <a:latin typeface="Calibri" pitchFamily="34" charset="0"/>
        </a:defRPr>
      </a:lvl9pPr>
    </p:titleStyle>
    <p:body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22.png"/><Relationship Id="rId7"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25.png"/><Relationship Id="rId11" Type="http://schemas.openxmlformats.org/officeDocument/2006/relationships/image" Target="../media/image28.png"/><Relationship Id="rId5" Type="http://schemas.openxmlformats.org/officeDocument/2006/relationships/image" Target="../media/image24.png"/><Relationship Id="rId10" Type="http://schemas.openxmlformats.org/officeDocument/2006/relationships/image" Target="../media/image27.png"/><Relationship Id="rId4" Type="http://schemas.openxmlformats.org/officeDocument/2006/relationships/image" Target="../media/image23.png"/><Relationship Id="rId9"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image" Target="../media/image31.png"/><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1943100" y="502334"/>
            <a:ext cx="5486400" cy="954107"/>
          </a:xfrm>
        </p:spPr>
        <p:txBody>
          <a:bodyPr>
            <a:spAutoFit/>
          </a:bodyPr>
          <a:lstStyle/>
          <a:p>
            <a:pPr marL="0" indent="0" algn="ctr">
              <a:buNone/>
            </a:pPr>
            <a:r>
              <a:rPr lang="en-US" sz="2800" dirty="0" smtClean="0">
                <a:solidFill>
                  <a:schemeClr val="accent5"/>
                </a:solidFill>
              </a:rPr>
              <a:t>How do I know how long the leash should be?</a:t>
            </a:r>
            <a:endParaRPr lang="en-US" sz="2800" dirty="0">
              <a:solidFill>
                <a:schemeClr val="accent5"/>
              </a:solidFill>
            </a:endParaRPr>
          </a:p>
        </p:txBody>
      </p:sp>
      <p:sp>
        <p:nvSpPr>
          <p:cNvPr id="3" name="Text Placeholder 2"/>
          <p:cNvSpPr>
            <a:spLocks noGrp="1"/>
          </p:cNvSpPr>
          <p:nvPr>
            <p:ph type="body" sz="quarter" idx="4294967295"/>
          </p:nvPr>
        </p:nvSpPr>
        <p:spPr>
          <a:xfrm>
            <a:off x="951089" y="1621657"/>
            <a:ext cx="7315200" cy="1040285"/>
          </a:xfrm>
        </p:spPr>
        <p:txBody>
          <a:bodyPr>
            <a:spAutoFit/>
          </a:bodyPr>
          <a:lstStyle/>
          <a:p>
            <a:pPr algn="ctr"/>
            <a:r>
              <a:rPr lang="en-US" sz="2800" dirty="0" smtClean="0">
                <a:solidFill>
                  <a:schemeClr val="accent1"/>
                </a:solidFill>
              </a:rPr>
              <a:t>Between 4 and 6 feet</a:t>
            </a:r>
          </a:p>
          <a:p>
            <a:pPr algn="ctr"/>
            <a:r>
              <a:rPr lang="en-US" sz="2800" dirty="0" smtClean="0">
                <a:solidFill>
                  <a:schemeClr val="accent1"/>
                </a:solidFill>
              </a:rPr>
              <a:t>Between 1 and 2 yards</a:t>
            </a:r>
            <a:endParaRPr lang="en-US" sz="2800" dirty="0">
              <a:solidFill>
                <a:schemeClr val="accent1"/>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0100" y="2800350"/>
            <a:ext cx="1474787" cy="1811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 name="Group 6"/>
          <p:cNvGrpSpPr/>
          <p:nvPr/>
        </p:nvGrpSpPr>
        <p:grpSpPr>
          <a:xfrm>
            <a:off x="3505200" y="3888508"/>
            <a:ext cx="3619500" cy="720812"/>
            <a:chOff x="2895600" y="3774722"/>
            <a:chExt cx="4914900" cy="914400"/>
          </a:xfrm>
        </p:grpSpPr>
        <p:sp>
          <p:nvSpPr>
            <p:cNvPr id="10" name="Round Single Corner Rectangle 9"/>
            <p:cNvSpPr/>
            <p:nvPr/>
          </p:nvSpPr>
          <p:spPr>
            <a:xfrm>
              <a:off x="2895600" y="4231922"/>
              <a:ext cx="4000500" cy="130528"/>
            </a:xfrm>
            <a:prstGeom prst="round1Rect">
              <a:avLst/>
            </a:prstGeom>
            <a:solidFill>
              <a:srgbClr val="00B0F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 name="Donut 10"/>
            <p:cNvSpPr/>
            <p:nvPr/>
          </p:nvSpPr>
          <p:spPr>
            <a:xfrm>
              <a:off x="6896100" y="3774722"/>
              <a:ext cx="914400" cy="914400"/>
            </a:xfrm>
            <a:prstGeom prst="donut">
              <a:avLst>
                <a:gd name="adj" fmla="val 12654"/>
              </a:avLst>
            </a:prstGeom>
            <a:solidFill>
              <a:srgbClr val="00B0F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 name="Group 12"/>
          <p:cNvGrpSpPr/>
          <p:nvPr/>
        </p:nvGrpSpPr>
        <p:grpSpPr>
          <a:xfrm>
            <a:off x="3314700" y="2606762"/>
            <a:ext cx="4914900" cy="914400"/>
            <a:chOff x="2895600" y="3774722"/>
            <a:chExt cx="4914900" cy="914400"/>
          </a:xfrm>
        </p:grpSpPr>
        <p:sp>
          <p:nvSpPr>
            <p:cNvPr id="14" name="Round Single Corner Rectangle 13"/>
            <p:cNvSpPr/>
            <p:nvPr/>
          </p:nvSpPr>
          <p:spPr>
            <a:xfrm>
              <a:off x="2895600" y="4231922"/>
              <a:ext cx="4000500" cy="130528"/>
            </a:xfrm>
            <a:prstGeom prst="round1Rect">
              <a:avLst/>
            </a:prstGeom>
            <a:solidFill>
              <a:srgbClr val="FFC0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 name="Donut 14"/>
            <p:cNvSpPr/>
            <p:nvPr/>
          </p:nvSpPr>
          <p:spPr>
            <a:xfrm>
              <a:off x="6896100" y="3774722"/>
              <a:ext cx="914400" cy="914400"/>
            </a:xfrm>
            <a:prstGeom prst="donut">
              <a:avLst>
                <a:gd name="adj" fmla="val 12654"/>
              </a:avLst>
            </a:prstGeom>
            <a:solidFill>
              <a:srgbClr val="FFC0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6" name="Group 15"/>
          <p:cNvGrpSpPr/>
          <p:nvPr/>
        </p:nvGrpSpPr>
        <p:grpSpPr>
          <a:xfrm rot="10800000">
            <a:off x="2400300" y="3248818"/>
            <a:ext cx="6057900" cy="1102990"/>
            <a:chOff x="2895600" y="3774722"/>
            <a:chExt cx="4914900" cy="914400"/>
          </a:xfrm>
        </p:grpSpPr>
        <p:sp>
          <p:nvSpPr>
            <p:cNvPr id="17" name="Round Single Corner Rectangle 16"/>
            <p:cNvSpPr/>
            <p:nvPr/>
          </p:nvSpPr>
          <p:spPr>
            <a:xfrm>
              <a:off x="2895600" y="4231922"/>
              <a:ext cx="4000500" cy="130528"/>
            </a:xfrm>
            <a:prstGeom prst="round1Rect">
              <a:avLst/>
            </a:prstGeom>
            <a:solidFill>
              <a:srgbClr val="FF00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 name="Donut 17"/>
            <p:cNvSpPr/>
            <p:nvPr/>
          </p:nvSpPr>
          <p:spPr>
            <a:xfrm>
              <a:off x="6896100" y="3774722"/>
              <a:ext cx="914400" cy="914400"/>
            </a:xfrm>
            <a:prstGeom prst="donut">
              <a:avLst>
                <a:gd name="adj" fmla="val 12654"/>
              </a:avLst>
            </a:prstGeom>
            <a:solidFill>
              <a:srgbClr val="FF00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900" y="1498069"/>
            <a:ext cx="1869912" cy="1287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Box 18"/>
          <p:cNvSpPr txBox="1"/>
          <p:nvPr/>
        </p:nvSpPr>
        <p:spPr>
          <a:xfrm>
            <a:off x="800100" y="1657350"/>
            <a:ext cx="1028700" cy="646331"/>
          </a:xfrm>
          <a:prstGeom prst="rect">
            <a:avLst/>
          </a:prstGeom>
          <a:noFill/>
        </p:spPr>
        <p:txBody>
          <a:bodyPr wrap="square" rtlCol="0">
            <a:spAutoFit/>
          </a:bodyPr>
          <a:lstStyle/>
          <a:p>
            <a:pPr algn="ctr"/>
            <a:r>
              <a:rPr lang="en-US" dirty="0" smtClean="0">
                <a:solidFill>
                  <a:schemeClr val="accent5">
                    <a:lumMod val="50000"/>
                  </a:schemeClr>
                </a:solidFill>
                <a:latin typeface="Orly's Font 2" pitchFamily="66" charset="0"/>
                <a:ea typeface="Verdana" pitchFamily="34" charset="0"/>
                <a:cs typeface="Verdana" pitchFamily="34" charset="0"/>
              </a:rPr>
              <a:t>Which one?</a:t>
            </a:r>
          </a:p>
        </p:txBody>
      </p:sp>
    </p:spTree>
    <p:extLst>
      <p:ext uri="{BB962C8B-B14F-4D97-AF65-F5344CB8AC3E}">
        <p14:creationId xmlns:p14="http://schemas.microsoft.com/office/powerpoint/2010/main" val="307094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iterate type="lt">
                                    <p:tmAbs val="80"/>
                                  </p:iterate>
                                  <p:childTnLst>
                                    <p:set>
                                      <p:cBhvr>
                                        <p:cTn id="11"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iterate type="lt">
                                    <p:tmAbs val="80"/>
                                  </p:iterate>
                                  <p:childTnLst>
                                    <p:set>
                                      <p:cBhvr>
                                        <p:cTn id="15"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iterate type="lt">
                                    <p:tmAbs val="80"/>
                                  </p:iterate>
                                  <p:childTnLst>
                                    <p:set>
                                      <p:cBhvr>
                                        <p:cTn id="19"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027"/>
                                        </p:tgtEl>
                                        <p:attrNameLst>
                                          <p:attrName>style.visibility</p:attrName>
                                        </p:attrNameLst>
                                      </p:cBhvr>
                                      <p:to>
                                        <p:strVal val="visible"/>
                                      </p:to>
                                    </p:set>
                                    <p:animEffect transition="in" filter="fade">
                                      <p:cBhvr>
                                        <p:cTn id="39" dur="500"/>
                                        <p:tgtEl>
                                          <p:spTgt spid="102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18633" y="971549"/>
            <a:ext cx="7315200" cy="954107"/>
          </a:xfrm>
          <a:prstGeom prst="rect">
            <a:avLst/>
          </a:prstGeom>
          <a:noFill/>
        </p:spPr>
        <p:txBody>
          <a:bodyPr wrap="square" rtlCol="0">
            <a:spAutoFit/>
          </a:bodyPr>
          <a:lstStyle/>
          <a:p>
            <a:pPr algn="ctr"/>
            <a:r>
              <a:rPr lang="en-US" sz="2800" dirty="0" smtClean="0">
                <a:solidFill>
                  <a:schemeClr val="accent1"/>
                </a:solidFill>
                <a:latin typeface="Orly's Font 2" pitchFamily="66" charset="0"/>
                <a:ea typeface="Verdana" pitchFamily="34" charset="0"/>
                <a:cs typeface="Verdana" pitchFamily="34" charset="0"/>
              </a:rPr>
              <a:t>Forgetting the relationship between units of measure</a:t>
            </a:r>
          </a:p>
        </p:txBody>
      </p:sp>
      <p:sp>
        <p:nvSpPr>
          <p:cNvPr id="4" name="Flowchart: Magnetic Disk 3"/>
          <p:cNvSpPr/>
          <p:nvPr/>
        </p:nvSpPr>
        <p:spPr>
          <a:xfrm>
            <a:off x="2171700" y="2150169"/>
            <a:ext cx="1828800" cy="2501205"/>
          </a:xfrm>
          <a:prstGeom prst="flowChartMagneticDisk">
            <a:avLst/>
          </a:prstGeom>
          <a:solidFill>
            <a:schemeClr val="accent6"/>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6233" y="2114549"/>
            <a:ext cx="1865313" cy="2536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2400300" y="3400771"/>
            <a:ext cx="1257300" cy="542579"/>
          </a:xfrm>
          <a:prstGeom prst="rect">
            <a:avLst/>
          </a:prstGeom>
          <a:noFill/>
        </p:spPr>
        <p:txBody>
          <a:bodyPr wrap="square" rtlCol="0">
            <a:spAutoFit/>
          </a:bodyPr>
          <a:lstStyle/>
          <a:p>
            <a:r>
              <a:rPr lang="en-US" sz="2800" dirty="0" smtClean="0">
                <a:latin typeface="Orly's Font 2" pitchFamily="66" charset="0"/>
                <a:ea typeface="Verdana" pitchFamily="34" charset="0"/>
                <a:cs typeface="Verdana" pitchFamily="34" charset="0"/>
              </a:rPr>
              <a:t>3 feet</a:t>
            </a:r>
          </a:p>
        </p:txBody>
      </p:sp>
      <p:sp>
        <p:nvSpPr>
          <p:cNvPr id="6" name="TextBox 5"/>
          <p:cNvSpPr txBox="1"/>
          <p:nvPr/>
        </p:nvSpPr>
        <p:spPr>
          <a:xfrm>
            <a:off x="4823089" y="3257550"/>
            <a:ext cx="1371600" cy="523220"/>
          </a:xfrm>
          <a:prstGeom prst="rect">
            <a:avLst/>
          </a:prstGeom>
          <a:noFill/>
        </p:spPr>
        <p:txBody>
          <a:bodyPr wrap="square" rtlCol="0">
            <a:spAutoFit/>
          </a:bodyPr>
          <a:lstStyle/>
          <a:p>
            <a:r>
              <a:rPr lang="en-US" sz="2800" dirty="0" smtClean="0">
                <a:latin typeface="Orly's Font 2" pitchFamily="66" charset="0"/>
                <a:ea typeface="Verdana" pitchFamily="34" charset="0"/>
                <a:cs typeface="Verdana" pitchFamily="34" charset="0"/>
              </a:rPr>
              <a:t>1 yard</a:t>
            </a:r>
          </a:p>
        </p:txBody>
      </p:sp>
    </p:spTree>
    <p:extLst>
      <p:ext uri="{BB962C8B-B14F-4D97-AF65-F5344CB8AC3E}">
        <p14:creationId xmlns:p14="http://schemas.microsoft.com/office/powerpoint/2010/main" val="3436641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100"/>
                                  </p:iterate>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027"/>
                                        </p:tgtEl>
                                        <p:attrNameLst>
                                          <p:attrName>style.visibility</p:attrName>
                                        </p:attrNameLst>
                                      </p:cBhvr>
                                      <p:to>
                                        <p:strVal val="visible"/>
                                      </p:to>
                                    </p:set>
                                    <p:animEffect transition="in" filter="fade">
                                      <p:cBhvr>
                                        <p:cTn id="19" dur="500"/>
                                        <p:tgtEl>
                                          <p:spTgt spid="102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6"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4281" y="2914649"/>
            <a:ext cx="1580596" cy="19463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9578" y="1020747"/>
            <a:ext cx="8458201" cy="1485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 name="Group 1"/>
          <p:cNvGrpSpPr/>
          <p:nvPr/>
        </p:nvGrpSpPr>
        <p:grpSpPr>
          <a:xfrm>
            <a:off x="1749779" y="2114550"/>
            <a:ext cx="6858000" cy="170135"/>
            <a:chOff x="1714501" y="2567069"/>
            <a:chExt cx="6858000" cy="170135"/>
          </a:xfrm>
        </p:grpSpPr>
        <p:pic>
          <p:nvPicPr>
            <p:cNvPr id="614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14501" y="2567069"/>
              <a:ext cx="1371600" cy="159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2"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86101" y="2573338"/>
              <a:ext cx="1371600" cy="158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3"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57701" y="2573338"/>
              <a:ext cx="1371600" cy="158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4" name="Picture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29301" y="2573338"/>
              <a:ext cx="1371600" cy="158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5" name="Picture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00901" y="2578454"/>
              <a:ext cx="1371600" cy="158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05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27200" y="2433904"/>
            <a:ext cx="4137379" cy="1995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48506" y="2159368"/>
            <a:ext cx="2846387" cy="3157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864579" y="2474715"/>
            <a:ext cx="1371600" cy="158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251701" y="2474715"/>
            <a:ext cx="1371600" cy="158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62366" y="2433904"/>
            <a:ext cx="3146425" cy="76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914400" y="4057650"/>
            <a:ext cx="2514600" cy="707886"/>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Leash 3- 5 feet, 1 yard + 2 feet</a:t>
            </a:r>
          </a:p>
        </p:txBody>
      </p:sp>
      <p:pic>
        <p:nvPicPr>
          <p:cNvPr id="2055" name="Picture 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27087" y="3201725"/>
            <a:ext cx="2689225" cy="811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53409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5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50"/>
                                        </p:tgtEl>
                                        <p:attrNameLst>
                                          <p:attrName>style.visibility</p:attrName>
                                        </p:attrNameLst>
                                      </p:cBhvr>
                                      <p:to>
                                        <p:strVal val="visible"/>
                                      </p:to>
                                    </p:set>
                                    <p:animEffect transition="in" filter="fade">
                                      <p:cBhvr>
                                        <p:cTn id="17" dur="500"/>
                                        <p:tgtEl>
                                          <p:spTgt spid="205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51"/>
                                        </p:tgtEl>
                                        <p:attrNameLst>
                                          <p:attrName>style.visibility</p:attrName>
                                        </p:attrNameLst>
                                      </p:cBhvr>
                                      <p:to>
                                        <p:strVal val="visible"/>
                                      </p:to>
                                    </p:set>
                                    <p:animEffect transition="in" filter="fade">
                                      <p:cBhvr>
                                        <p:cTn id="22" dur="500"/>
                                        <p:tgtEl>
                                          <p:spTgt spid="205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052"/>
                                        </p:tgtEl>
                                        <p:attrNameLst>
                                          <p:attrName>style.visibility</p:attrName>
                                        </p:attrNameLst>
                                      </p:cBhvr>
                                      <p:to>
                                        <p:strVal val="visible"/>
                                      </p:to>
                                    </p:set>
                                    <p:animEffect transition="in" filter="fade">
                                      <p:cBhvr>
                                        <p:cTn id="27" dur="500"/>
                                        <p:tgtEl>
                                          <p:spTgt spid="205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056"/>
                                        </p:tgtEl>
                                        <p:attrNameLst>
                                          <p:attrName>style.visibility</p:attrName>
                                        </p:attrNameLst>
                                      </p:cBhvr>
                                      <p:to>
                                        <p:strVal val="visible"/>
                                      </p:to>
                                    </p:set>
                                    <p:animEffect transition="in" filter="fade">
                                      <p:cBhvr>
                                        <p:cTn id="32" dur="500"/>
                                        <p:tgtEl>
                                          <p:spTgt spid="205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054"/>
                                        </p:tgtEl>
                                        <p:attrNameLst>
                                          <p:attrName>style.visibility</p:attrName>
                                        </p:attrNameLst>
                                      </p:cBhvr>
                                      <p:to>
                                        <p:strVal val="visible"/>
                                      </p:to>
                                    </p:set>
                                    <p:animEffect transition="in" filter="fade">
                                      <p:cBhvr>
                                        <p:cTn id="37" dur="500"/>
                                        <p:tgtEl>
                                          <p:spTgt spid="2054"/>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055"/>
                                        </p:tgtEl>
                                        <p:attrNameLst>
                                          <p:attrName>style.visibility</p:attrName>
                                        </p:attrNameLst>
                                      </p:cBhvr>
                                      <p:to>
                                        <p:strVal val="visible"/>
                                      </p:to>
                                    </p:set>
                                    <p:animEffect transition="in" filter="fade">
                                      <p:cBhvr>
                                        <p:cTn id="42" dur="500"/>
                                        <p:tgtEl>
                                          <p:spTgt spid="2055"/>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fade">
                                      <p:cBhvr>
                                        <p:cTn id="47" dur="500"/>
                                        <p:tgtEl>
                                          <p:spTgt spid="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6156"/>
                                        </p:tgtEl>
                                        <p:attrNameLst>
                                          <p:attrName>style.visibility</p:attrName>
                                        </p:attrNameLst>
                                      </p:cBhvr>
                                      <p:to>
                                        <p:strVal val="visible"/>
                                      </p:to>
                                    </p:set>
                                    <p:animEffect transition="in" filter="fade">
                                      <p:cBhvr>
                                        <p:cTn id="52" dur="500"/>
                                        <p:tgtEl>
                                          <p:spTgt spid="6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314450"/>
            <a:ext cx="3213100" cy="3157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43300" y="413349"/>
            <a:ext cx="5489575" cy="1802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57700" y="2452838"/>
            <a:ext cx="1943100" cy="23850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67863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500"/>
                                        <p:tgtEl>
                                          <p:spTgt spid="307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fade">
                                      <p:cBhvr>
                                        <p:cTn id="12" dur="500"/>
                                        <p:tgtEl>
                                          <p:spTgt spid="307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77"/>
                                        </p:tgtEl>
                                        <p:attrNameLst>
                                          <p:attrName>style.visibility</p:attrName>
                                        </p:attrNameLst>
                                      </p:cBhvr>
                                      <p:to>
                                        <p:strVal val="visible"/>
                                      </p:to>
                                    </p:set>
                                    <p:animEffect transition="in" filter="fade">
                                      <p:cBhvr>
                                        <p:cTn id="17" dur="500"/>
                                        <p:tgtEl>
                                          <p:spTgt spid="30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8656" y="1085850"/>
            <a:ext cx="8801100" cy="2308324"/>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a:t>
            </a:r>
            <a:r>
              <a:rPr lang="en-US" sz="3600" dirty="0" smtClean="0">
                <a:solidFill>
                  <a:schemeClr val="accent5"/>
                </a:solidFill>
                <a:latin typeface="Orly's Font 2" pitchFamily="66" charset="0"/>
                <a:ea typeface="Verdana" pitchFamily="34" charset="0"/>
                <a:cs typeface="Verdana" pitchFamily="34" charset="0"/>
              </a:rPr>
              <a:t>you have learned how to compare the results of measuring an object twice </a:t>
            </a:r>
            <a:r>
              <a:rPr lang="en-US" sz="3600" dirty="0" smtClean="0">
                <a:solidFill>
                  <a:schemeClr val="accent1"/>
                </a:solidFill>
                <a:latin typeface="Orly's Font 2" pitchFamily="66" charset="0"/>
                <a:ea typeface="Verdana" pitchFamily="34" charset="0"/>
                <a:cs typeface="Verdana" pitchFamily="34" charset="0"/>
              </a:rPr>
              <a:t>by using different units in the same system.</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183297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08378" y="857250"/>
            <a:ext cx="7772400" cy="2862322"/>
          </a:xfrm>
          <a:prstGeom prst="rect">
            <a:avLst/>
          </a:prstGeom>
          <a:noFill/>
        </p:spPr>
        <p:txBody>
          <a:bodyPr wrap="square">
            <a:spAutoFit/>
          </a:bodyPr>
          <a:lstStyle/>
          <a:p>
            <a:pPr algn="ctr">
              <a:defRPr/>
            </a:pPr>
            <a:r>
              <a:rPr lang="en-US" sz="3600" dirty="0">
                <a:solidFill>
                  <a:schemeClr val="accent5"/>
                </a:solidFill>
                <a:latin typeface="Orly's Font 2" pitchFamily="66" charset="0"/>
              </a:rPr>
              <a:t>In this lesson, you will learn how to compare the results of measuring an object twice </a:t>
            </a:r>
            <a:r>
              <a:rPr lang="en-US" sz="3600" dirty="0">
                <a:solidFill>
                  <a:schemeClr val="accent1"/>
                </a:solidFill>
                <a:latin typeface="Orly's Font 2" pitchFamily="66" charset="0"/>
              </a:rPr>
              <a:t>by using different units in the same system.</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39945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936978" y="2063192"/>
            <a:ext cx="3429000" cy="104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1"/>
                </a:solidFill>
                <a:latin typeface="Orly's Font 2" pitchFamily="66" charset="0"/>
              </a:rPr>
              <a:t>C</a:t>
            </a:r>
            <a:r>
              <a:rPr lang="en-US" sz="2800" dirty="0" smtClean="0">
                <a:solidFill>
                  <a:schemeClr val="accent1"/>
                </a:solidFill>
                <a:latin typeface="Orly's Font 2" pitchFamily="66" charset="0"/>
              </a:rPr>
              <a:t>entimeters </a:t>
            </a:r>
          </a:p>
          <a:p>
            <a:pPr marL="0" indent="0" algn="ctr">
              <a:buFont typeface="Wingdings" pitchFamily="2" charset="2"/>
              <a:buNone/>
            </a:pPr>
            <a:r>
              <a:rPr lang="en-US" sz="2800" dirty="0">
                <a:solidFill>
                  <a:schemeClr val="accent1"/>
                </a:solidFill>
                <a:latin typeface="Orly's Font 2" pitchFamily="66" charset="0"/>
              </a:rPr>
              <a:t>M</a:t>
            </a:r>
            <a:r>
              <a:rPr lang="en-US" sz="2800" dirty="0" smtClean="0">
                <a:solidFill>
                  <a:schemeClr val="accent1"/>
                </a:solidFill>
                <a:latin typeface="Orly's Font 2" pitchFamily="66" charset="0"/>
              </a:rPr>
              <a:t>eters</a:t>
            </a:r>
            <a:endParaRPr lang="en-US" sz="2800" dirty="0">
              <a:solidFill>
                <a:schemeClr val="accent5"/>
              </a:solidFill>
              <a:latin typeface="Orly's Font 2" pitchFamily="66" charset="0"/>
            </a:endParaRPr>
          </a:p>
        </p:txBody>
      </p:sp>
      <p:cxnSp>
        <p:nvCxnSpPr>
          <p:cNvPr id="6" name="Straight Connector 5"/>
          <p:cNvCxnSpPr/>
          <p:nvPr/>
        </p:nvCxnSpPr>
        <p:spPr>
          <a:xfrm>
            <a:off x="4365978" y="971550"/>
            <a:ext cx="0" cy="3830346"/>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71500" y="1885950"/>
            <a:ext cx="76581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1501422" y="1201410"/>
            <a:ext cx="2744662" cy="523220"/>
          </a:xfrm>
          <a:prstGeom prst="rect">
            <a:avLst/>
          </a:prstGeom>
        </p:spPr>
        <p:txBody>
          <a:bodyPr wrap="none">
            <a:spAutoFit/>
          </a:bodyPr>
          <a:lstStyle/>
          <a:p>
            <a:r>
              <a:rPr lang="en-US" sz="2800" dirty="0">
                <a:solidFill>
                  <a:schemeClr val="accent1"/>
                </a:solidFill>
                <a:latin typeface="Orly's Font 2" pitchFamily="66" charset="0"/>
              </a:rPr>
              <a:t>Metric System</a:t>
            </a:r>
          </a:p>
        </p:txBody>
      </p:sp>
      <p:sp>
        <p:nvSpPr>
          <p:cNvPr id="10" name="Rectangle 9"/>
          <p:cNvSpPr/>
          <p:nvPr/>
        </p:nvSpPr>
        <p:spPr>
          <a:xfrm>
            <a:off x="4621107" y="1167139"/>
            <a:ext cx="3634328" cy="523220"/>
          </a:xfrm>
          <a:prstGeom prst="rect">
            <a:avLst/>
          </a:prstGeom>
        </p:spPr>
        <p:txBody>
          <a:bodyPr wrap="none">
            <a:spAutoFit/>
          </a:bodyPr>
          <a:lstStyle/>
          <a:p>
            <a:r>
              <a:rPr lang="en-US" sz="2800" dirty="0">
                <a:solidFill>
                  <a:schemeClr val="accent5"/>
                </a:solidFill>
                <a:latin typeface="Orly's Font 2" pitchFamily="66" charset="0"/>
              </a:rPr>
              <a:t>Customary </a:t>
            </a:r>
            <a:r>
              <a:rPr lang="en-US" sz="2800" dirty="0" smtClean="0">
                <a:solidFill>
                  <a:schemeClr val="accent5"/>
                </a:solidFill>
                <a:latin typeface="Orly's Font 2" pitchFamily="66" charset="0"/>
              </a:rPr>
              <a:t>System</a:t>
            </a:r>
            <a:endParaRPr lang="en-US" sz="2800" dirty="0">
              <a:solidFill>
                <a:schemeClr val="accent5"/>
              </a:solidFill>
              <a:latin typeface="Orly's Font 2" pitchFamily="66" charset="0"/>
            </a:endParaRPr>
          </a:p>
        </p:txBody>
      </p:sp>
      <p:sp>
        <p:nvSpPr>
          <p:cNvPr id="15" name="TextBox 14"/>
          <p:cNvSpPr txBox="1"/>
          <p:nvPr/>
        </p:nvSpPr>
        <p:spPr>
          <a:xfrm>
            <a:off x="4800600" y="2068131"/>
            <a:ext cx="2948528" cy="1384995"/>
          </a:xfrm>
          <a:prstGeom prst="rect">
            <a:avLst/>
          </a:prstGeom>
          <a:noFill/>
        </p:spPr>
        <p:txBody>
          <a:bodyPr wrap="square" rtlCol="0">
            <a:spAutoFit/>
          </a:bodyPr>
          <a:lstStyle/>
          <a:p>
            <a:pPr algn="ctr"/>
            <a:r>
              <a:rPr lang="en-US" sz="2800" dirty="0" smtClean="0">
                <a:solidFill>
                  <a:schemeClr val="accent5"/>
                </a:solidFill>
                <a:latin typeface="Orly's Font 2" pitchFamily="66" charset="0"/>
                <a:ea typeface="Verdana" pitchFamily="34" charset="0"/>
                <a:cs typeface="Verdana" pitchFamily="34" charset="0"/>
              </a:rPr>
              <a:t>Inches</a:t>
            </a:r>
          </a:p>
          <a:p>
            <a:pPr algn="ctr"/>
            <a:r>
              <a:rPr lang="en-US" sz="2800" dirty="0" smtClean="0">
                <a:solidFill>
                  <a:schemeClr val="accent5"/>
                </a:solidFill>
                <a:latin typeface="Orly's Font 2" pitchFamily="66" charset="0"/>
                <a:ea typeface="Verdana" pitchFamily="34" charset="0"/>
                <a:cs typeface="Verdana" pitchFamily="34" charset="0"/>
              </a:rPr>
              <a:t>Feet</a:t>
            </a:r>
          </a:p>
          <a:p>
            <a:pPr algn="ctr"/>
            <a:r>
              <a:rPr lang="en-US" sz="2800" dirty="0" smtClean="0">
                <a:solidFill>
                  <a:schemeClr val="accent5"/>
                </a:solidFill>
                <a:latin typeface="Orly's Font 2" pitchFamily="66" charset="0"/>
                <a:ea typeface="Verdana" pitchFamily="34" charset="0"/>
                <a:cs typeface="Verdana" pitchFamily="34" charset="0"/>
              </a:rPr>
              <a:t>Yards</a:t>
            </a: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457200" y="3767796"/>
            <a:ext cx="3798098" cy="440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4512992" y="3765974"/>
            <a:ext cx="3798887"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onut 1"/>
          <p:cNvSpPr/>
          <p:nvPr/>
        </p:nvSpPr>
        <p:spPr>
          <a:xfrm>
            <a:off x="4512991" y="857251"/>
            <a:ext cx="3945209" cy="1028700"/>
          </a:xfrm>
          <a:prstGeom prst="donut">
            <a:avLst>
              <a:gd name="adj" fmla="val 4750"/>
            </a:avLst>
          </a:prstGeom>
          <a:solidFill>
            <a:srgbClr val="FCA302"/>
          </a:solidFill>
          <a:ln w="38100">
            <a:solidFill>
              <a:srgbClr val="FCA30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Tree>
    <p:extLst>
      <p:ext uri="{BB962C8B-B14F-4D97-AF65-F5344CB8AC3E}">
        <p14:creationId xmlns:p14="http://schemas.microsoft.com/office/powerpoint/2010/main" val="654039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iterate type="lt">
                                    <p:tmAbs val="100"/>
                                  </p:iterate>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027"/>
                                        </p:tgtEl>
                                        <p:attrNameLst>
                                          <p:attrName>style.visibility</p:attrName>
                                        </p:attrNameLst>
                                      </p:cBhvr>
                                      <p:to>
                                        <p:strVal val="visible"/>
                                      </p:to>
                                    </p:set>
                                    <p:animEffect transition="in" filter="fade">
                                      <p:cBhvr>
                                        <p:cTn id="21" dur="500"/>
                                        <p:tgtEl>
                                          <p:spTgt spid="1027"/>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iterate type="lt">
                                    <p:tmAbs val="100"/>
                                  </p:iterate>
                                  <p:childTnLst>
                                    <p:set>
                                      <p:cBhvr>
                                        <p:cTn id="25"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028"/>
                                        </p:tgtEl>
                                        <p:attrNameLst>
                                          <p:attrName>style.visibility</p:attrName>
                                        </p:attrNameLst>
                                      </p:cBhvr>
                                      <p:to>
                                        <p:strVal val="visible"/>
                                      </p:to>
                                    </p:set>
                                    <p:animEffect transition="in" filter="fade">
                                      <p:cBhvr>
                                        <p:cTn id="30" dur="500"/>
                                        <p:tgtEl>
                                          <p:spTgt spid="1028"/>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iterate type="lt">
                                    <p:tmAbs val="80"/>
                                  </p:iterate>
                                  <p:childTnLst>
                                    <p:set>
                                      <p:cBhvr>
                                        <p:cTn id="3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iterate type="lt">
                                    <p:tmAbs val="80"/>
                                  </p:iterate>
                                  <p:childTnLst>
                                    <p:set>
                                      <p:cBhvr>
                                        <p:cTn id="3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iterate type="lt">
                                    <p:tmAbs val="100"/>
                                  </p:iterate>
                                  <p:childTnLst>
                                    <p:set>
                                      <p:cBhvr>
                                        <p:cTn id="42" dur="1" fill="hold">
                                          <p:stCondLst>
                                            <p:cond delay="0"/>
                                          </p:stCondLst>
                                        </p:cTn>
                                        <p:tgtEl>
                                          <p:spTgt spid="1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fade">
                                      <p:cBhvr>
                                        <p:cTn id="4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9" grpId="0"/>
      <p:bldP spid="15" grpId="0"/>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914400" y="1234440"/>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Confusing Metric and Customary units</a:t>
            </a:r>
            <a:endParaRPr lang="en-US" sz="2800" dirty="0">
              <a:solidFill>
                <a:schemeClr val="accent5"/>
              </a:solidFill>
              <a:latin typeface="Orly's Font 2" pitchFamily="66" charset="0"/>
            </a:endParaRP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706" y="3371850"/>
            <a:ext cx="8510587" cy="987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1757660"/>
            <a:ext cx="2514600" cy="1658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914400" y="2114550"/>
            <a:ext cx="1600200" cy="461665"/>
          </a:xfrm>
          <a:prstGeom prst="rect">
            <a:avLst/>
          </a:prstGeom>
          <a:noFill/>
        </p:spPr>
        <p:txBody>
          <a:bodyPr wrap="square" rtlCol="0">
            <a:spAutoFit/>
          </a:bodyPr>
          <a:lstStyle/>
          <a:p>
            <a:r>
              <a:rPr lang="en-US" sz="2400" dirty="0" smtClean="0">
                <a:solidFill>
                  <a:schemeClr val="accent1">
                    <a:lumMod val="75000"/>
                  </a:schemeClr>
                </a:solidFill>
                <a:latin typeface="Orly's Font 2" pitchFamily="66" charset="0"/>
                <a:ea typeface="Verdana" pitchFamily="34" charset="0"/>
                <a:cs typeface="Verdana" pitchFamily="34" charset="0"/>
              </a:rPr>
              <a:t>Inches?</a:t>
            </a:r>
          </a:p>
        </p:txBody>
      </p:sp>
      <p:pic>
        <p:nvPicPr>
          <p:cNvPr id="2054"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29300" y="1751310"/>
            <a:ext cx="2841625" cy="1695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6160293" y="2160715"/>
            <a:ext cx="2179638" cy="461665"/>
          </a:xfrm>
          <a:prstGeom prst="rect">
            <a:avLst/>
          </a:prstGeom>
          <a:noFill/>
        </p:spPr>
        <p:txBody>
          <a:bodyPr wrap="square" rtlCol="0">
            <a:spAutoFit/>
          </a:bodyPr>
          <a:lstStyle/>
          <a:p>
            <a:r>
              <a:rPr lang="en-US" sz="2400" dirty="0" smtClean="0">
                <a:solidFill>
                  <a:schemeClr val="accent4">
                    <a:lumMod val="50000"/>
                  </a:schemeClr>
                </a:solidFill>
                <a:latin typeface="Orly's Font 2" pitchFamily="66" charset="0"/>
                <a:ea typeface="Verdana" pitchFamily="34" charset="0"/>
                <a:cs typeface="Verdana" pitchFamily="34" charset="0"/>
              </a:rPr>
              <a:t>Centimeters?</a:t>
            </a:r>
          </a:p>
        </p:txBody>
      </p:sp>
    </p:spTree>
    <p:extLst>
      <p:ext uri="{BB962C8B-B14F-4D97-AF65-F5344CB8AC3E}">
        <p14:creationId xmlns:p14="http://schemas.microsoft.com/office/powerpoint/2010/main" val="472693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051"/>
                                        </p:tgtEl>
                                        <p:attrNameLst>
                                          <p:attrName>style.visibility</p:attrName>
                                        </p:attrNameLst>
                                      </p:cBhvr>
                                      <p:to>
                                        <p:strVal val="visible"/>
                                      </p:to>
                                    </p:set>
                                    <p:animEffect transition="in" filter="fade">
                                      <p:cBhvr>
                                        <p:cTn id="11" dur="500"/>
                                        <p:tgtEl>
                                          <p:spTgt spid="2051"/>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053"/>
                                        </p:tgtEl>
                                        <p:attrNameLst>
                                          <p:attrName>style.visibility</p:attrName>
                                        </p:attrNameLst>
                                      </p:cBhvr>
                                      <p:to>
                                        <p:strVal val="visible"/>
                                      </p:to>
                                    </p:set>
                                    <p:animEffect transition="in" filter="fade">
                                      <p:cBhvr>
                                        <p:cTn id="16" dur="500"/>
                                        <p:tgtEl>
                                          <p:spTgt spid="205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2054"/>
                                        </p:tgtEl>
                                        <p:attrNameLst>
                                          <p:attrName>style.visibility</p:attrName>
                                        </p:attrNameLst>
                                      </p:cBhvr>
                                      <p:to>
                                        <p:strVal val="visible"/>
                                      </p:to>
                                    </p:set>
                                    <p:animEffect transition="in" filter="fade">
                                      <p:cBhvr>
                                        <p:cTn id="24" dur="500"/>
                                        <p:tgtEl>
                                          <p:spTgt spid="205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885950" y="1200150"/>
            <a:ext cx="5372100" cy="523220"/>
          </a:xfrm>
          <a:prstGeom prst="rect">
            <a:avLst/>
          </a:prstGeom>
          <a:noFill/>
        </p:spPr>
        <p:txBody>
          <a:bodyPr wrap="square" rtlCol="0">
            <a:spAutoFit/>
          </a:bodyPr>
          <a:lstStyle/>
          <a:p>
            <a:pPr algn="ctr"/>
            <a:r>
              <a:rPr lang="en-US" sz="2800" dirty="0" smtClean="0">
                <a:solidFill>
                  <a:schemeClr val="accent1"/>
                </a:solidFill>
                <a:latin typeface="Orly's Font 2" pitchFamily="66" charset="0"/>
                <a:ea typeface="Verdana" pitchFamily="34" charset="0"/>
                <a:cs typeface="Verdana" pitchFamily="34" charset="0"/>
              </a:rPr>
              <a:t>1. Reread the problem.</a:t>
            </a:r>
          </a:p>
        </p:txBody>
      </p:sp>
      <p:grpSp>
        <p:nvGrpSpPr>
          <p:cNvPr id="2" name="Group 1"/>
          <p:cNvGrpSpPr/>
          <p:nvPr/>
        </p:nvGrpSpPr>
        <p:grpSpPr>
          <a:xfrm>
            <a:off x="1457325" y="2000250"/>
            <a:ext cx="6229350" cy="2057400"/>
            <a:chOff x="1457325" y="2000250"/>
            <a:chExt cx="6229350" cy="2057400"/>
          </a:xfrm>
        </p:grpSpPr>
        <p:sp>
          <p:nvSpPr>
            <p:cNvPr id="6" name="Rectangle 5"/>
            <p:cNvSpPr/>
            <p:nvPr/>
          </p:nvSpPr>
          <p:spPr>
            <a:xfrm>
              <a:off x="1457325" y="2000250"/>
              <a:ext cx="6229350" cy="2057400"/>
            </a:xfrm>
            <a:prstGeom prst="rect">
              <a:avLst/>
            </a:prstGeom>
            <a:solidFill>
              <a:schemeClr val="accent2">
                <a:lumMod val="20000"/>
                <a:lumOff val="80000"/>
              </a:scheme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 name="TextBox 4"/>
            <p:cNvSpPr txBox="1"/>
            <p:nvPr/>
          </p:nvSpPr>
          <p:spPr>
            <a:xfrm>
              <a:off x="1600200" y="2114550"/>
              <a:ext cx="6086474" cy="1815882"/>
            </a:xfrm>
            <a:prstGeom prst="rect">
              <a:avLst/>
            </a:prstGeom>
            <a:noFill/>
          </p:spPr>
          <p:txBody>
            <a:bodyPr wrap="square" rtlCol="0">
              <a:spAutoFit/>
            </a:bodyPr>
            <a:lstStyle/>
            <a:p>
              <a:r>
                <a:rPr lang="en-US" sz="2800" dirty="0" smtClean="0">
                  <a:latin typeface="Times New Roman" pitchFamily="18" charset="0"/>
                  <a:ea typeface="Verdana" pitchFamily="34" charset="0"/>
                  <a:cs typeface="Times New Roman" pitchFamily="18" charset="0"/>
                </a:rPr>
                <a:t>An article says a puppy’s leash should be between 4 and 6 feet. An Animal Shelter worker said between 1 and 2 yards. Which leash will be the best size?</a:t>
              </a:r>
            </a:p>
          </p:txBody>
        </p:sp>
      </p:grpSp>
    </p:spTree>
    <p:extLst>
      <p:ext uri="{BB962C8B-B14F-4D97-AF65-F5344CB8AC3E}">
        <p14:creationId xmlns:p14="http://schemas.microsoft.com/office/powerpoint/2010/main" val="208466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100"/>
                                  </p:iterate>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14400" y="1314450"/>
            <a:ext cx="7315200" cy="954107"/>
          </a:xfrm>
          <a:prstGeom prst="rect">
            <a:avLst/>
          </a:prstGeom>
          <a:noFill/>
        </p:spPr>
        <p:txBody>
          <a:bodyPr wrap="square" rtlCol="0">
            <a:spAutoFit/>
          </a:bodyPr>
          <a:lstStyle/>
          <a:p>
            <a:pPr algn="ctr"/>
            <a:r>
              <a:rPr lang="en-US" sz="2800" dirty="0">
                <a:solidFill>
                  <a:schemeClr val="accent1">
                    <a:lumMod val="75000"/>
                  </a:schemeClr>
                </a:solidFill>
                <a:latin typeface="Orly's Font 2" pitchFamily="66" charset="0"/>
                <a:ea typeface="Verdana" pitchFamily="34" charset="0"/>
                <a:cs typeface="Verdana" pitchFamily="34" charset="0"/>
              </a:rPr>
              <a:t>2</a:t>
            </a:r>
            <a:r>
              <a:rPr lang="en-US" sz="2800" dirty="0" smtClean="0">
                <a:solidFill>
                  <a:schemeClr val="accent1">
                    <a:lumMod val="75000"/>
                  </a:schemeClr>
                </a:solidFill>
                <a:latin typeface="Orly's Font 2" pitchFamily="66" charset="0"/>
                <a:ea typeface="Verdana" pitchFamily="34" charset="0"/>
                <a:cs typeface="Verdana" pitchFamily="34" charset="0"/>
              </a:rPr>
              <a:t>. Understand exactly what you want to measure.</a:t>
            </a:r>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7887" y="3028950"/>
            <a:ext cx="4949825" cy="950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ight Bracket 3"/>
          <p:cNvSpPr/>
          <p:nvPr/>
        </p:nvSpPr>
        <p:spPr>
          <a:xfrm rot="5400000" flipH="1" flipV="1">
            <a:off x="3931447" y="902494"/>
            <a:ext cx="342900" cy="3910012"/>
          </a:xfrm>
          <a:prstGeom prst="rightBracket">
            <a:avLst>
              <a:gd name="adj" fmla="val 28086"/>
            </a:avLst>
          </a:prstGeom>
          <a:ln w="381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566616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100"/>
                                  </p:iterate>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5123"/>
                                        </p:tgtEl>
                                        <p:attrNameLst>
                                          <p:attrName>style.visibility</p:attrName>
                                        </p:attrNameLst>
                                      </p:cBhvr>
                                      <p:to>
                                        <p:strVal val="visible"/>
                                      </p:to>
                                    </p:set>
                                    <p:animEffect transition="in" filter="fade">
                                      <p:cBhvr>
                                        <p:cTn id="11" dur="500"/>
                                        <p:tgtEl>
                                          <p:spTgt spid="512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914400" y="971550"/>
            <a:ext cx="7315200" cy="104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dirty="0" smtClean="0">
                <a:solidFill>
                  <a:schemeClr val="accent1"/>
                </a:solidFill>
                <a:latin typeface="Orly's Font 2" pitchFamily="66" charset="0"/>
              </a:rPr>
              <a:t>3. Compare units</a:t>
            </a:r>
          </a:p>
          <a:p>
            <a:pPr marL="0" indent="0" algn="ctr">
              <a:buNone/>
            </a:pPr>
            <a:r>
              <a:rPr lang="en-US" sz="2800" dirty="0" smtClean="0">
                <a:solidFill>
                  <a:schemeClr val="accent5"/>
                </a:solidFill>
                <a:latin typeface="Orly's Font 2" pitchFamily="66" charset="0"/>
              </a:rPr>
              <a:t>3 feet = 1 yard</a:t>
            </a:r>
            <a:endParaRPr lang="en-US" sz="2800" dirty="0">
              <a:solidFill>
                <a:schemeClr val="accent5"/>
              </a:solidFill>
              <a:latin typeface="Orly's Font 2" pitchFamily="66" charset="0"/>
            </a:endParaRP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9351" y="2069597"/>
            <a:ext cx="6913563"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7167" y="3260984"/>
            <a:ext cx="6943725"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45978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80"/>
                                  </p:iterate>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051"/>
                                        </p:tgtEl>
                                        <p:attrNameLst>
                                          <p:attrName>style.visibility</p:attrName>
                                        </p:attrNameLst>
                                      </p:cBhvr>
                                      <p:to>
                                        <p:strVal val="visible"/>
                                      </p:to>
                                    </p:set>
                                    <p:animEffect transition="in" filter="fade">
                                      <p:cBhvr>
                                        <p:cTn id="15" dur="500"/>
                                        <p:tgtEl>
                                          <p:spTgt spid="205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052"/>
                                        </p:tgtEl>
                                        <p:attrNameLst>
                                          <p:attrName>style.visibility</p:attrName>
                                        </p:attrNameLst>
                                      </p:cBhvr>
                                      <p:to>
                                        <p:strVal val="visible"/>
                                      </p:to>
                                    </p:set>
                                    <p:animEffect transition="in" filter="fade">
                                      <p:cBhvr>
                                        <p:cTn id="20" dur="5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914400" y="999359"/>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1"/>
                </a:solidFill>
                <a:latin typeface="Orly's Font 2" pitchFamily="66" charset="0"/>
              </a:rPr>
              <a:t>4</a:t>
            </a:r>
            <a:r>
              <a:rPr lang="en-US" sz="2800" dirty="0" smtClean="0">
                <a:solidFill>
                  <a:schemeClr val="accent1"/>
                </a:solidFill>
                <a:latin typeface="Orly's Font 2" pitchFamily="66" charset="0"/>
              </a:rPr>
              <a:t>. Measure using both units.</a:t>
            </a:r>
            <a:endParaRPr lang="en-US" sz="2800" dirty="0">
              <a:solidFill>
                <a:schemeClr val="accent1"/>
              </a:solidFill>
              <a:latin typeface="Orly's Font 2" pitchFamily="66"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0866" y="3928720"/>
            <a:ext cx="5452734" cy="2968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7909" y="2041398"/>
            <a:ext cx="5525691" cy="880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 name="Straight Connector 3"/>
          <p:cNvCxnSpPr/>
          <p:nvPr/>
        </p:nvCxnSpPr>
        <p:spPr>
          <a:xfrm>
            <a:off x="4070335" y="2135764"/>
            <a:ext cx="45677" cy="2264786"/>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43259" y="1522579"/>
            <a:ext cx="2845240" cy="31565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6043259" y="1835442"/>
            <a:ext cx="3086100" cy="646331"/>
          </a:xfrm>
          <a:prstGeom prst="rect">
            <a:avLst/>
          </a:prstGeom>
          <a:noFill/>
        </p:spPr>
        <p:txBody>
          <a:bodyPr wrap="square" rtlCol="0">
            <a:spAutoFit/>
          </a:bodyPr>
          <a:lstStyle/>
          <a:p>
            <a:r>
              <a:rPr lang="en-US" dirty="0" smtClean="0">
                <a:latin typeface="Orly's Font 2" pitchFamily="66" charset="0"/>
                <a:ea typeface="Verdana" pitchFamily="34" charset="0"/>
                <a:cs typeface="Verdana" pitchFamily="34" charset="0"/>
              </a:rPr>
              <a:t>Leash 1- 2 feet, less than 1 yard</a:t>
            </a:r>
          </a:p>
        </p:txBody>
      </p:sp>
      <p:pic>
        <p:nvPicPr>
          <p:cNvPr id="102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5099" y="3089014"/>
            <a:ext cx="4424034" cy="755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05499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9"/>
                                        </p:tgtEl>
                                        <p:attrNameLst>
                                          <p:attrName>style.visibility</p:attrName>
                                        </p:attrNameLst>
                                      </p:cBhvr>
                                      <p:to>
                                        <p:strVal val="visible"/>
                                      </p:to>
                                    </p:set>
                                    <p:animEffect transition="in" filter="fade">
                                      <p:cBhvr>
                                        <p:cTn id="12" dur="500"/>
                                        <p:tgtEl>
                                          <p:spTgt spid="102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76"/>
                                        </p:tgtEl>
                                        <p:attrNameLst>
                                          <p:attrName>style.visibility</p:attrName>
                                        </p:attrNameLst>
                                      </p:cBhvr>
                                      <p:to>
                                        <p:strVal val="visible"/>
                                      </p:to>
                                    </p:set>
                                    <p:animEffect transition="in" filter="fade">
                                      <p:cBhvr>
                                        <p:cTn id="17" dur="500"/>
                                        <p:tgtEl>
                                          <p:spTgt spid="307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26"/>
                                        </p:tgtEl>
                                        <p:attrNameLst>
                                          <p:attrName>style.visibility</p:attrName>
                                        </p:attrNameLst>
                                      </p:cBhvr>
                                      <p:to>
                                        <p:strVal val="visible"/>
                                      </p:to>
                                    </p:set>
                                    <p:animEffect transition="in" filter="fade">
                                      <p:cBhvr>
                                        <p:cTn id="27" dur="500"/>
                                        <p:tgtEl>
                                          <p:spTgt spid="102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028"/>
                                        </p:tgtEl>
                                        <p:attrNameLst>
                                          <p:attrName>style.visibility</p:attrName>
                                        </p:attrNameLst>
                                      </p:cBhvr>
                                      <p:to>
                                        <p:strVal val="visible"/>
                                      </p:to>
                                    </p:set>
                                    <p:animEffect transition="in" filter="fade">
                                      <p:cBhvr>
                                        <p:cTn id="32" dur="500"/>
                                        <p:tgtEl>
                                          <p:spTgt spid="102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2743200" y="1234440"/>
            <a:ext cx="29718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3 feet = 1 yard</a:t>
            </a:r>
            <a:endParaRPr lang="en-US" sz="2800" dirty="0">
              <a:solidFill>
                <a:schemeClr val="accent1"/>
              </a:solidFill>
              <a:latin typeface="Orly's Font 2" pitchFamily="66" charset="0"/>
            </a:endParaRPr>
          </a:p>
        </p:txBody>
      </p:sp>
      <p:grpSp>
        <p:nvGrpSpPr>
          <p:cNvPr id="4" name="Group 3"/>
          <p:cNvGrpSpPr/>
          <p:nvPr/>
        </p:nvGrpSpPr>
        <p:grpSpPr>
          <a:xfrm>
            <a:off x="1055862" y="3328195"/>
            <a:ext cx="5650971" cy="228861"/>
            <a:chOff x="1485900" y="3103878"/>
            <a:chExt cx="5650971" cy="228861"/>
          </a:xfrm>
        </p:grpSpPr>
        <p:pic>
          <p:nvPicPr>
            <p:cNvPr id="4100"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85900" y="3107314"/>
              <a:ext cx="1882245" cy="221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2508" y="3103878"/>
              <a:ext cx="1884363" cy="225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2"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68673" y="3107314"/>
              <a:ext cx="1884363" cy="225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 name="Rectangle 1"/>
          <p:cNvSpPr/>
          <p:nvPr/>
        </p:nvSpPr>
        <p:spPr>
          <a:xfrm>
            <a:off x="1067151" y="4057650"/>
            <a:ext cx="5652031" cy="228600"/>
          </a:xfrm>
          <a:prstGeom prst="rect">
            <a:avLst/>
          </a:prstGeom>
          <a:solidFill>
            <a:schemeClr val="accent3">
              <a:lumMod val="7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6335" y="2095189"/>
            <a:ext cx="6954665" cy="10856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62133" y="62489"/>
            <a:ext cx="2846387" cy="3157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62133" y="413822"/>
            <a:ext cx="3140075" cy="76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6170876" y="1157496"/>
            <a:ext cx="2628900" cy="677108"/>
          </a:xfrm>
          <a:prstGeom prst="rect">
            <a:avLst/>
          </a:prstGeom>
          <a:noFill/>
        </p:spPr>
        <p:txBody>
          <a:bodyPr wrap="square" rtlCol="0">
            <a:spAutoFit/>
          </a:bodyPr>
          <a:lstStyle/>
          <a:p>
            <a:r>
              <a:rPr lang="en-US" sz="1900" dirty="0" smtClean="0">
                <a:latin typeface="Orly's Font 2" pitchFamily="66" charset="0"/>
                <a:ea typeface="Verdana" pitchFamily="34" charset="0"/>
                <a:cs typeface="Verdana" pitchFamily="34" charset="0"/>
              </a:rPr>
              <a:t>Leash 2- 3 feet, 1 yard</a:t>
            </a:r>
          </a:p>
        </p:txBody>
      </p:sp>
    </p:spTree>
    <p:extLst>
      <p:ext uri="{BB962C8B-B14F-4D97-AF65-F5344CB8AC3E}">
        <p14:creationId xmlns:p14="http://schemas.microsoft.com/office/powerpoint/2010/main" val="2105499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050"/>
                                        </p:tgtEl>
                                        <p:attrNameLst>
                                          <p:attrName>style.visibility</p:attrName>
                                        </p:attrNameLst>
                                      </p:cBhvr>
                                      <p:to>
                                        <p:strVal val="visible"/>
                                      </p:to>
                                    </p:set>
                                    <p:animEffect transition="in" filter="fade">
                                      <p:cBhvr>
                                        <p:cTn id="11" dur="500"/>
                                        <p:tgtEl>
                                          <p:spTgt spid="205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2051"/>
                                        </p:tgtEl>
                                        <p:attrNameLst>
                                          <p:attrName>style.visibility</p:attrName>
                                        </p:attrNameLst>
                                      </p:cBhvr>
                                      <p:to>
                                        <p:strVal val="visible"/>
                                      </p:to>
                                    </p:set>
                                    <p:animEffect transition="in" filter="fade">
                                      <p:cBhvr>
                                        <p:cTn id="26" dur="500"/>
                                        <p:tgtEl>
                                          <p:spTgt spid="205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052"/>
                                        </p:tgtEl>
                                        <p:attrNameLst>
                                          <p:attrName>style.visibility</p:attrName>
                                        </p:attrNameLst>
                                      </p:cBhvr>
                                      <p:to>
                                        <p:strVal val="visible"/>
                                      </p:to>
                                    </p:set>
                                    <p:animEffect transition="in" filter="fade">
                                      <p:cBhvr>
                                        <p:cTn id="31" dur="500"/>
                                        <p:tgtEl>
                                          <p:spTgt spid="2052"/>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animBg="1"/>
      <p:bldP spid="5" grpId="0"/>
    </p:bldLst>
  </p:timing>
</p:sld>
</file>

<file path=ppt/theme/theme1.xml><?xml version="1.0" encoding="utf-8"?>
<a:theme xmlns:a="http://schemas.openxmlformats.org/drawingml/2006/main" name="Office Theme">
  <a:themeElements>
    <a:clrScheme name="Learn Zillion">
      <a:dk1>
        <a:sysClr val="windowText" lastClr="000000"/>
      </a:dk1>
      <a:lt1>
        <a:sysClr val="window" lastClr="FFFFFF"/>
      </a:lt1>
      <a:dk2>
        <a:srgbClr val="7F7F7F"/>
      </a:dk2>
      <a:lt2>
        <a:srgbClr val="BFBFBF"/>
      </a:lt2>
      <a:accent1>
        <a:srgbClr val="0078AE"/>
      </a:accent1>
      <a:accent2>
        <a:srgbClr val="00BCE4"/>
      </a:accent2>
      <a:accent3>
        <a:srgbClr val="E86D1F"/>
      </a:accent3>
      <a:accent4>
        <a:srgbClr val="FFD200"/>
      </a:accent4>
      <a:accent5>
        <a:srgbClr val="5E9732"/>
      </a:accent5>
      <a:accent6>
        <a:srgbClr val="8DC63F"/>
      </a:accent6>
      <a:hlink>
        <a:srgbClr val="000000"/>
      </a:hlink>
      <a:folHlink>
        <a:srgbClr val="000000"/>
      </a:folHlink>
    </a:clrScheme>
    <a:fontScheme name="Learn Zillion">
      <a:majorFont>
        <a:latin typeface="Verdana"/>
        <a:ea typeface=""/>
        <a:cs typeface=""/>
      </a:majorFont>
      <a:minorFont>
        <a:latin typeface="Verdana"/>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38100">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dirty="0" smtClean="0">
            <a:latin typeface="Orly's Font" pitchFamily="66" charset="0"/>
            <a:ea typeface="Verdana" pitchFamily="34" charset="0"/>
            <a:cs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7734</TotalTime>
  <Words>1063</Words>
  <Application>Microsoft Office PowerPoint</Application>
  <PresentationFormat>On-screen Show (16:9)</PresentationFormat>
  <Paragraphs>56</Paragraphs>
  <Slides>13</Slides>
  <Notes>13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13</vt:i4>
      </vt:variant>
    </vt:vector>
  </HeadingPairs>
  <TitlesOfParts>
    <vt:vector size="21" baseType="lpstr">
      <vt:lpstr>Arial</vt:lpstr>
      <vt:lpstr>Courier New</vt:lpstr>
      <vt:lpstr>Wingdings</vt:lpstr>
      <vt:lpstr>Times New Roman</vt:lpstr>
      <vt:lpstr>Orly's Font 2</vt:lpstr>
      <vt:lpstr>Calibri</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TM2-1</dc:creator>
  <cp:lastModifiedBy>laptop</cp:lastModifiedBy>
  <cp:revision>334</cp:revision>
  <dcterms:created xsi:type="dcterms:W3CDTF">2011-06-12T17:04:43Z</dcterms:created>
  <dcterms:modified xsi:type="dcterms:W3CDTF">2015-06-07T13:19:47Z</dcterms:modified>
</cp:coreProperties>
</file>